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9D61-33D8-0234-358D-9DEE1039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7E86A-FBCE-F354-5B3C-E686AE69A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021A-9A58-9A15-AD60-23347F63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22DC9-CA56-650A-6B8C-7D0E566D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0850A-5004-39B2-B9D0-5011D927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197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239F-8E41-3D00-273D-6F9497B0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3B37-1D47-E480-D858-89F27E6EB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B58A4-FD46-51D4-09AB-60DEC636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FD1AE-19F2-5B4B-31DF-9E91E5E3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9196E-4FCC-D327-D1D1-28F98B3F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58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293E8-CBD7-6FC7-DFC6-F1C64C2DE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AB3E-0FE5-9C94-2C5A-13054BADD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29BFF-8C45-350A-2BCC-7FE93B7F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E5AF-F7F8-5DAB-9EB2-6B1A805B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0DB9-8CEA-1434-E2BC-F4703EA4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33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B225-AC58-7AC1-2A6D-C44DA4A1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226A-9312-B330-6F92-895F9B1E8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11F9-8EE9-C9AF-4E25-D7FA3631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71D0-B251-3441-5004-B5F91BCE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3334-A9A9-4A5C-6396-480B19AE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1112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EDB7-10D8-D010-7163-17CD7991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3AFBF-6FBD-4D09-FF13-EF9021B2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0E7C-8AA3-1B1F-E768-A391EB27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A361-68E7-5E27-63D6-0B93B5F6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722B-94D7-0A0C-752E-106E37FF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90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ED79-76A4-D4E5-6B80-2A782859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4694-E532-980B-77E5-17902660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77DB-60D5-E6EE-8B98-4C390BD33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0734E-A29B-1555-4FD5-3F3BA009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AD837-5A38-EFB9-5C17-4489D6F7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0EBEB-7D8E-BFF2-45BD-5C758B1C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66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738C-CDF0-09EF-4782-8563925C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02FB-4214-E5DC-FD8B-53AF13F10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EF40D-CD37-1C23-358E-B7DA4430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37172-8F3A-B7AB-3232-F0D9134B0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8ACA-673C-F45D-C07E-CF5FA7C9B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2D656-66F7-B889-8916-69BF762C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3017C-6302-CDC2-3EFF-C314A5A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D29B9-D015-C7B0-EFCC-3C459D45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58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86C9-30EC-9DBF-137E-2CD98E7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009C2-B4D0-50C8-F18C-293FD148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31557-595C-0201-381C-F12F2EA9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4E87B-7B76-AED2-EF7E-2338E3D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90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5F931-A70D-F4B2-E5CE-3795B851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36443-873F-83A8-1EB8-9B3500DC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2D520-BBDC-2EA2-69F5-342E1069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557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D47A-1FAC-3F41-9E22-5706430B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6836-D3D6-47E5-9E70-E222C8E6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3066E-FD24-CA49-95A0-B128C166E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80BFE-A255-9A17-4DA3-324EA2A0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90818-1254-7802-DC65-7FC44D41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9E452-456E-4972-70D0-1DE6E944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00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5DEE-D1FE-DEC3-5585-C5461F44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892FF-77A9-D063-7A00-CB81F5610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DCBFC-2E5C-0924-7C7A-B5CE024B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E38F-F189-53F8-5A68-2D274044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95C05-9E2D-833A-9ABD-72F92B8B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A73B6-F4ED-B658-2C64-ED6FEB53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96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9A733-4BBB-5E9F-2D9F-FE6A69A1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BA3B3-8F90-351A-5DF3-FCBABC6B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C669-A4D0-2A86-601C-386715235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EDE2-4B16-487D-95DB-753EA6DEF9B4}" type="datetimeFigureOut">
              <a:rPr lang="en-NL" smtClean="0"/>
              <a:t>12/11/2022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BFBF2-D520-70A0-2D31-B684FA344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6A431-32B0-E505-74A3-D69E49C2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1CBC-3E02-42AB-BF57-A945DE81C67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991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0E0C-374C-4455-4576-14B3FBFE2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5982"/>
            <a:ext cx="9144000" cy="695915"/>
          </a:xfrm>
        </p:spPr>
        <p:txBody>
          <a:bodyPr>
            <a:normAutofit/>
          </a:bodyPr>
          <a:lstStyle/>
          <a:p>
            <a:r>
              <a:rPr lang="en-GB" sz="4000" dirty="0"/>
              <a:t>Advanced interleaving tips and tricks</a:t>
            </a:r>
            <a:endParaRPr lang="en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4050B-14FA-B5A4-8CA3-7F62078D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396" y="5145576"/>
            <a:ext cx="9144000" cy="847900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/>
              <a:t>By Alexander </a:t>
            </a:r>
            <a:r>
              <a:rPr lang="en-GB" sz="11200" dirty="0" err="1"/>
              <a:t>Naydenov</a:t>
            </a:r>
            <a:r>
              <a:rPr lang="en-GB" sz="11200" dirty="0"/>
              <a:t>,</a:t>
            </a:r>
          </a:p>
          <a:p>
            <a:r>
              <a:rPr lang="en-GB" sz="11200" dirty="0"/>
              <a:t>Muse Coils Ltd.</a:t>
            </a:r>
            <a:endParaRPr lang="en-NL" sz="11200" dirty="0"/>
          </a:p>
          <a:p>
            <a:endParaRPr lang="en-GB" dirty="0"/>
          </a:p>
          <a:p>
            <a:endParaRPr lang="en-GB" sz="1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7C28D-335F-CB68-1F4C-2AB8F0FC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88" y="1462009"/>
            <a:ext cx="7630424" cy="3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2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38B2-F9CE-4BFB-804E-DA804FC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A4B7-28E1-DA60-0648-F6CD738B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76" y="1762058"/>
            <a:ext cx="5320144" cy="1391157"/>
          </a:xfrm>
        </p:spPr>
        <p:txBody>
          <a:bodyPr>
            <a:noAutofit/>
          </a:bodyPr>
          <a:lstStyle/>
          <a:p>
            <a:r>
              <a:rPr lang="en-GB" sz="2000" dirty="0"/>
              <a:t>ED1</a:t>
            </a:r>
          </a:p>
          <a:p>
            <a:r>
              <a:rPr lang="en-GB" sz="2000" dirty="0"/>
              <a:t>-3dB @ 250kHz</a:t>
            </a:r>
            <a:br>
              <a:rPr lang="en-GB" sz="2000" dirty="0"/>
            </a:br>
            <a:r>
              <a:rPr lang="en-GB" sz="2000" dirty="0"/>
              <a:t>Dips (Ls/Cs) resonance: 100kHz ; ~190kHz</a:t>
            </a:r>
            <a:br>
              <a:rPr lang="en-GB" sz="2000" dirty="0"/>
            </a:br>
            <a:r>
              <a:rPr lang="en-GB" sz="2000" dirty="0"/>
              <a:t>Peaks (Ls/Cp) resonance: ~140kHz ; 280kHz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DF06C-99AA-15CC-8BC5-2DB6A1DC2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282" y="1762058"/>
            <a:ext cx="4924106" cy="1445020"/>
          </a:xfrm>
        </p:spPr>
        <p:txBody>
          <a:bodyPr>
            <a:noAutofit/>
          </a:bodyPr>
          <a:lstStyle/>
          <a:p>
            <a:r>
              <a:rPr lang="en-GB" sz="2000" dirty="0"/>
              <a:t>ED2</a:t>
            </a:r>
          </a:p>
          <a:p>
            <a:r>
              <a:rPr lang="en-GB" sz="2000" dirty="0"/>
              <a:t>-3dB @ 110kHz</a:t>
            </a:r>
            <a:br>
              <a:rPr lang="en-GB" sz="2000" dirty="0"/>
            </a:br>
            <a:r>
              <a:rPr lang="en-GB" sz="2000" dirty="0"/>
              <a:t>Dips (Ls/Cs) resonance: ~120kHz ; 210kHz</a:t>
            </a:r>
            <a:br>
              <a:rPr lang="en-GB" sz="2000" dirty="0"/>
            </a:br>
            <a:r>
              <a:rPr lang="en-GB" sz="2000" dirty="0"/>
              <a:t>Peaks (Ls/Cp) resonance: 100kHz ; 200kHz ; 290kHz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CE6C4-882A-A0EE-A7B0-C7021D55386F}"/>
              </a:ext>
            </a:extLst>
          </p:cNvPr>
          <p:cNvSpPr txBox="1"/>
          <p:nvPr/>
        </p:nvSpPr>
        <p:spPr>
          <a:xfrm>
            <a:off x="3047308" y="436496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MEASUREMENT 4</a:t>
            </a:r>
            <a:br>
              <a:rPr lang="en-GB" sz="2400" dirty="0"/>
            </a:br>
            <a:r>
              <a:rPr lang="en-GB" sz="2400" dirty="0"/>
              <a:t> Screens connected with one end to ground, </a:t>
            </a:r>
            <a:r>
              <a:rPr lang="en-GB" sz="2400" b="1" dirty="0">
                <a:solidFill>
                  <a:srgbClr val="FF0000"/>
                </a:solidFill>
              </a:rPr>
              <a:t>positive</a:t>
            </a:r>
            <a:r>
              <a:rPr lang="en-GB" sz="2400" dirty="0"/>
              <a:t> polarity lead</a:t>
            </a:r>
            <a:endParaRPr lang="en-GB" sz="24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FBE54E-0553-9282-7859-F23633C064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0" y="3178602"/>
            <a:ext cx="5683999" cy="3217358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203CF6B-1494-FE36-1037-781E1DBD42A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89" y="3207078"/>
            <a:ext cx="5633692" cy="3188882"/>
          </a:xfrm>
        </p:spPr>
      </p:pic>
    </p:spTree>
    <p:extLst>
      <p:ext uri="{BB962C8B-B14F-4D97-AF65-F5344CB8AC3E}">
        <p14:creationId xmlns:p14="http://schemas.microsoft.com/office/powerpoint/2010/main" val="140758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38B2-F9CE-4BFB-804E-DA804FC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A4B7-28E1-DA60-0648-F6CD738B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76" y="1762058"/>
            <a:ext cx="5320144" cy="1391157"/>
          </a:xfrm>
        </p:spPr>
        <p:txBody>
          <a:bodyPr>
            <a:noAutofit/>
          </a:bodyPr>
          <a:lstStyle/>
          <a:p>
            <a:r>
              <a:rPr lang="en-GB" sz="2000" dirty="0"/>
              <a:t>ED1</a:t>
            </a:r>
          </a:p>
          <a:p>
            <a:r>
              <a:rPr lang="en-GB" sz="2000" dirty="0"/>
              <a:t>-3dB @ ~14.5kHz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DF06C-99AA-15CC-8BC5-2DB6A1DC2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282" y="1762058"/>
            <a:ext cx="4924106" cy="1445020"/>
          </a:xfrm>
        </p:spPr>
        <p:txBody>
          <a:bodyPr>
            <a:noAutofit/>
          </a:bodyPr>
          <a:lstStyle/>
          <a:p>
            <a:r>
              <a:rPr lang="en-GB" sz="2000" dirty="0"/>
              <a:t>ED2</a:t>
            </a:r>
          </a:p>
          <a:p>
            <a:r>
              <a:rPr lang="en-GB" sz="2000" dirty="0"/>
              <a:t>-3dB </a:t>
            </a:r>
            <a:r>
              <a:rPr lang="en-GB" sz="2000"/>
              <a:t>@ 14,2kHz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CE6C4-882A-A0EE-A7B0-C7021D55386F}"/>
              </a:ext>
            </a:extLst>
          </p:cNvPr>
          <p:cNvSpPr txBox="1"/>
          <p:nvPr/>
        </p:nvSpPr>
        <p:spPr>
          <a:xfrm>
            <a:off x="3047308" y="436496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BONUS = </a:t>
            </a:r>
            <a:r>
              <a:rPr lang="en-GB" sz="2400" b="1" dirty="0"/>
              <a:t>f**king things up</a:t>
            </a:r>
            <a:br>
              <a:rPr lang="en-GB" sz="2400" b="1" dirty="0"/>
            </a:br>
            <a:r>
              <a:rPr lang="en-GB" sz="2400" dirty="0"/>
              <a:t> Screens connected to anode</a:t>
            </a:r>
            <a:br>
              <a:rPr lang="en-GB" sz="2400" dirty="0"/>
            </a:br>
            <a:r>
              <a:rPr lang="en-GB" sz="2400" dirty="0"/>
              <a:t>Doesn’t really matter which end.</a:t>
            </a:r>
            <a:endParaRPr lang="en-GB" sz="24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AFAECD-94F5-E957-A9B7-C5B2F2235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6" y="3207078"/>
            <a:ext cx="5633691" cy="3188882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F71F006-DA91-DC04-92B5-FFF921A207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15" y="3207077"/>
            <a:ext cx="5570765" cy="3153263"/>
          </a:xfrm>
        </p:spPr>
      </p:pic>
    </p:spTree>
    <p:extLst>
      <p:ext uri="{BB962C8B-B14F-4D97-AF65-F5344CB8AC3E}">
        <p14:creationId xmlns:p14="http://schemas.microsoft.com/office/powerpoint/2010/main" val="27930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29BF-3F6F-2049-63AB-84A1AD41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24000" y="6449350"/>
            <a:ext cx="9144000" cy="91576"/>
          </a:xfrm>
        </p:spPr>
        <p:txBody>
          <a:bodyPr>
            <a:normAutofit fontScale="90000"/>
          </a:bodyPr>
          <a:lstStyle/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697AB-F89E-9930-8A79-B3C8D977D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7915"/>
            <a:ext cx="9144000" cy="1273011"/>
          </a:xfrm>
        </p:spPr>
        <p:txBody>
          <a:bodyPr>
            <a:normAutofit fontScale="85000" lnSpcReduction="10000"/>
          </a:bodyPr>
          <a:lstStyle/>
          <a:p>
            <a:r>
              <a:rPr lang="en-GB" sz="3600" dirty="0"/>
              <a:t>DHT Rob’s first interstage where I applied the “screen” windings technique. Back then I called it the “military” or “police” windings. Because they put stuff into order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D0C90-D51E-C026-61D2-D59E7BF1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02" y="317074"/>
            <a:ext cx="6723853" cy="4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FED6-8D0F-C165-B071-7E84E081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 about my work.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BA8A-6551-6B6D-DDD7-427A4783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2016-2017. Obsessed with building transformers with good measurements. Good looking square waves, maximum frequency response extension, smooth roll-off.</a:t>
            </a:r>
          </a:p>
          <a:p>
            <a:r>
              <a:rPr lang="en-GB" dirty="0"/>
              <a:t>2017-now. Stopped trusting measurements as reference for good sound after a lengthy subjective comparison of electrically identical projects with different sets of materials, such as wires, dielectrics. OFC, OCC copper, waxed paper, Nomex, etc.</a:t>
            </a:r>
          </a:p>
          <a:p>
            <a:r>
              <a:rPr lang="en-GB" dirty="0"/>
              <a:t>2017-now. I kept spending time for </a:t>
            </a:r>
            <a:r>
              <a:rPr lang="en-GB" dirty="0" err="1"/>
              <a:t>RnD</a:t>
            </a:r>
            <a:r>
              <a:rPr lang="en-GB" dirty="0"/>
              <a:t> on measurements to squeeze HF “headroom” for bigger and harder projects, for example +100W output power SE OPTs, SE:PP </a:t>
            </a:r>
            <a:r>
              <a:rPr lang="en-GB" dirty="0" err="1"/>
              <a:t>interstages</a:t>
            </a:r>
            <a:r>
              <a:rPr lang="en-GB" dirty="0"/>
              <a:t>, big step up transformers, etc.</a:t>
            </a:r>
          </a:p>
          <a:p>
            <a:r>
              <a:rPr lang="en-GB" dirty="0"/>
              <a:t>My current work is mostly based on “cookbook” snake oil approaches. The </a:t>
            </a:r>
            <a:r>
              <a:rPr lang="en-GB" dirty="0" err="1"/>
              <a:t>MinotauR</a:t>
            </a:r>
            <a:r>
              <a:rPr lang="en-GB" dirty="0"/>
              <a:t> series is based on 90% snake oil and 10% measurements.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754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5E85-7013-0568-C2AF-E0CC15C1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interleaving is mostly about capacitance distribution.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6A77-A657-DF0E-9D89-1C624EE5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Controlling capacitance by changing layer connections can be detrimental for your frequency response result. </a:t>
            </a:r>
          </a:p>
          <a:p>
            <a:r>
              <a:rPr lang="en-GB" dirty="0"/>
              <a:t>I call one of the tricks the “capacitance dumping” technique. This means redirecting capacitance to less “offensive” areas inside the transformer coil, where they cause less trouble to the HF response.</a:t>
            </a:r>
          </a:p>
          <a:p>
            <a:r>
              <a:rPr lang="en-GB" dirty="0"/>
              <a:t>We will see examples of P/S capacitance dumping to clumped primary capacitance, which is beneficial for most cases.</a:t>
            </a:r>
          </a:p>
          <a:p>
            <a:r>
              <a:rPr lang="en-GB" dirty="0"/>
              <a:t>We’ll also observe at the influence of screen windings in a parallel connection and how they could improve the frequency response further.</a:t>
            </a:r>
          </a:p>
        </p:txBody>
      </p:sp>
    </p:spTree>
    <p:extLst>
      <p:ext uri="{BB962C8B-B14F-4D97-AF65-F5344CB8AC3E}">
        <p14:creationId xmlns:p14="http://schemas.microsoft.com/office/powerpoint/2010/main" val="369241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3219-9F76-F5ED-E583-47686871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Autofit/>
          </a:bodyPr>
          <a:lstStyle/>
          <a:p>
            <a:br>
              <a:rPr lang="en-GB" sz="3200" b="1" dirty="0"/>
            </a:br>
            <a:r>
              <a:rPr lang="en-GB" sz="2800" b="1" dirty="0"/>
              <a:t>For this ETF, I designed and measured two different transformers.</a:t>
            </a:r>
            <a:br>
              <a:rPr lang="en-GB" sz="3200" b="1" dirty="0"/>
            </a:br>
            <a:endParaRPr lang="en-NL" sz="32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BB9546-EE4C-8DA0-A2D8-7EF7FD53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12"/>
            <a:ext cx="10515600" cy="4915691"/>
          </a:xfrm>
        </p:spPr>
        <p:txBody>
          <a:bodyPr>
            <a:noAutofit/>
          </a:bodyPr>
          <a:lstStyle/>
          <a:p>
            <a:r>
              <a:rPr lang="en-GB" sz="2400" dirty="0"/>
              <a:t>They both share IDENTICAL cores and COIL geometry, wires and dielectrics, but differently connected primary layers. </a:t>
            </a:r>
            <a:br>
              <a:rPr lang="en-GB" sz="2400" dirty="0"/>
            </a:br>
            <a:r>
              <a:rPr lang="en-GB" sz="2400" dirty="0"/>
              <a:t>Secondary layers are identically connected for both transformers.</a:t>
            </a:r>
          </a:p>
          <a:p>
            <a:r>
              <a:rPr lang="en-GB" sz="2400" dirty="0"/>
              <a:t>Type: </a:t>
            </a:r>
            <a:r>
              <a:rPr lang="en-GB" sz="2400" b="1" dirty="0"/>
              <a:t>SE</a:t>
            </a:r>
            <a:r>
              <a:rPr lang="en-GB" sz="2400" dirty="0"/>
              <a:t> Line output transformer</a:t>
            </a:r>
          </a:p>
          <a:p>
            <a:r>
              <a:rPr lang="en-GB" sz="2400" dirty="0"/>
              <a:t>Impedance ratio: </a:t>
            </a:r>
            <a:r>
              <a:rPr lang="en-GB" sz="2400" b="1" dirty="0"/>
              <a:t>25,2k</a:t>
            </a:r>
            <a:r>
              <a:rPr lang="en-GB" sz="2400" dirty="0"/>
              <a:t> to </a:t>
            </a:r>
            <a:r>
              <a:rPr lang="en-GB" sz="2400" b="1" dirty="0"/>
              <a:t>72R</a:t>
            </a:r>
            <a:r>
              <a:rPr lang="en-GB" sz="2400" dirty="0"/>
              <a:t> </a:t>
            </a:r>
          </a:p>
          <a:p>
            <a:r>
              <a:rPr lang="en-GB" sz="2400" dirty="0"/>
              <a:t>Primary inductance: </a:t>
            </a:r>
            <a:r>
              <a:rPr lang="en-GB" sz="2400" b="1" dirty="0"/>
              <a:t>140H</a:t>
            </a:r>
            <a:r>
              <a:rPr lang="en-GB" sz="2400" dirty="0"/>
              <a:t> ; Primary </a:t>
            </a:r>
            <a:r>
              <a:rPr lang="en-GB" sz="2400" dirty="0" err="1"/>
              <a:t>Idc</a:t>
            </a:r>
            <a:r>
              <a:rPr lang="en-GB" sz="2400" dirty="0"/>
              <a:t> = </a:t>
            </a:r>
            <a:r>
              <a:rPr lang="en-GB" sz="2400" b="1" dirty="0"/>
              <a:t>10mA</a:t>
            </a:r>
            <a:r>
              <a:rPr lang="en-GB" sz="2400" dirty="0"/>
              <a:t> ; </a:t>
            </a:r>
          </a:p>
          <a:p>
            <a:r>
              <a:rPr lang="en-GB" sz="2400" dirty="0"/>
              <a:t>Primary </a:t>
            </a:r>
            <a:r>
              <a:rPr lang="en-GB" sz="2400" dirty="0" err="1"/>
              <a:t>Vrms</a:t>
            </a:r>
            <a:r>
              <a:rPr lang="en-GB" sz="2400" dirty="0"/>
              <a:t> max = </a:t>
            </a:r>
            <a:r>
              <a:rPr lang="en-GB" sz="2400" b="1" dirty="0"/>
              <a:t>185V</a:t>
            </a:r>
            <a:r>
              <a:rPr lang="en-GB" sz="2400" dirty="0"/>
              <a:t> </a:t>
            </a:r>
            <a:r>
              <a:rPr lang="en-GB" sz="2400" b="1" dirty="0"/>
              <a:t>@ 25Hz</a:t>
            </a:r>
            <a:r>
              <a:rPr lang="en-GB" sz="2400" dirty="0"/>
              <a:t> ; </a:t>
            </a:r>
            <a:r>
              <a:rPr lang="en-GB" sz="2400" dirty="0" err="1"/>
              <a:t>Btot</a:t>
            </a:r>
            <a:r>
              <a:rPr lang="en-GB" sz="2400" dirty="0"/>
              <a:t> = </a:t>
            </a:r>
            <a:r>
              <a:rPr lang="en-GB" sz="2400" b="1" dirty="0"/>
              <a:t>1.5 T.</a:t>
            </a:r>
            <a:r>
              <a:rPr lang="en-GB" sz="2400" dirty="0"/>
              <a:t> </a:t>
            </a:r>
            <a:r>
              <a:rPr lang="en-GB" sz="2400" dirty="0" err="1"/>
              <a:t>HiB</a:t>
            </a:r>
            <a:r>
              <a:rPr lang="en-GB" sz="2400" dirty="0"/>
              <a:t> core</a:t>
            </a:r>
          </a:p>
          <a:p>
            <a:r>
              <a:rPr lang="en-GB" sz="2400" dirty="0"/>
              <a:t>LF response with </a:t>
            </a:r>
            <a:r>
              <a:rPr lang="en-GB" sz="2400" b="1" dirty="0"/>
              <a:t>5k </a:t>
            </a:r>
            <a:r>
              <a:rPr lang="en-GB" sz="2400" b="1" dirty="0" err="1"/>
              <a:t>Zgen</a:t>
            </a:r>
            <a:r>
              <a:rPr lang="en-GB" sz="2400" dirty="0"/>
              <a:t> – </a:t>
            </a:r>
            <a:r>
              <a:rPr lang="en-GB" sz="2400" b="1" dirty="0"/>
              <a:t>6Hz @ -3dB</a:t>
            </a:r>
            <a:r>
              <a:rPr lang="en-GB" sz="2400" dirty="0"/>
              <a:t> ; unloaded secondary</a:t>
            </a:r>
          </a:p>
          <a:p>
            <a:r>
              <a:rPr lang="en-GB" sz="2400" dirty="0"/>
              <a:t>Calculated leakage inductance: </a:t>
            </a:r>
            <a:r>
              <a:rPr lang="en-GB" sz="2400" b="1" dirty="0"/>
              <a:t>80,5mH</a:t>
            </a:r>
            <a:r>
              <a:rPr lang="en-GB" sz="2400" dirty="0"/>
              <a:t>. Measured </a:t>
            </a:r>
            <a:r>
              <a:rPr lang="en-GB" sz="2400" b="1" dirty="0"/>
              <a:t>86mH</a:t>
            </a:r>
            <a:r>
              <a:rPr lang="en-GB" sz="2400" dirty="0"/>
              <a:t> using LCR meter.</a:t>
            </a:r>
          </a:p>
          <a:p>
            <a:r>
              <a:rPr lang="en-GB" sz="2400" dirty="0" err="1"/>
              <a:t>Rdc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= </a:t>
            </a:r>
            <a:r>
              <a:rPr lang="en-GB" sz="2400" b="1" dirty="0"/>
              <a:t>260R</a:t>
            </a:r>
            <a:r>
              <a:rPr lang="en-GB" sz="2400" dirty="0"/>
              <a:t> ; </a:t>
            </a:r>
            <a:r>
              <a:rPr lang="en-GB" sz="2400" dirty="0" err="1"/>
              <a:t>Rdc</a:t>
            </a:r>
            <a:r>
              <a:rPr lang="en-GB" sz="2400" dirty="0"/>
              <a:t> sec = </a:t>
            </a:r>
            <a:r>
              <a:rPr lang="en-GB" sz="2400" b="1" dirty="0"/>
              <a:t>5.5R</a:t>
            </a:r>
          </a:p>
          <a:p>
            <a:r>
              <a:rPr lang="en-GB" sz="2400" dirty="0"/>
              <a:t>Interleaving schematics, together with capacitance calculated values will be drawn on the white board.</a:t>
            </a:r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06417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C9625-468E-587D-8A83-6BB86850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" y="1155470"/>
            <a:ext cx="5818909" cy="4364182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B6EC10-D6D8-0AAC-8FA5-877381F9E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3" y="1155470"/>
            <a:ext cx="58199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842F-E7F3-BB7A-52A4-BD8AF560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response testing conditions.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474D-FB5C-BCB3-123A-56A7A6363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Velleman PCSU200 configured for </a:t>
            </a:r>
            <a:r>
              <a:rPr lang="en-GB" b="1" dirty="0"/>
              <a:t>2.83V</a:t>
            </a:r>
            <a:r>
              <a:rPr lang="en-GB" dirty="0"/>
              <a:t> output|</a:t>
            </a:r>
          </a:p>
          <a:p>
            <a:r>
              <a:rPr lang="en-GB" b="1" dirty="0"/>
              <a:t>100Hz</a:t>
            </a:r>
            <a:r>
              <a:rPr lang="en-GB" dirty="0"/>
              <a:t> to </a:t>
            </a:r>
            <a:r>
              <a:rPr lang="en-GB" b="1" dirty="0"/>
              <a:t>1MHz</a:t>
            </a:r>
            <a:r>
              <a:rPr lang="en-GB" dirty="0"/>
              <a:t> frequency range</a:t>
            </a:r>
          </a:p>
          <a:p>
            <a:r>
              <a:rPr lang="en-GB" b="1" dirty="0"/>
              <a:t>5dB</a:t>
            </a:r>
            <a:r>
              <a:rPr lang="en-GB" dirty="0"/>
              <a:t> per vertical division</a:t>
            </a:r>
          </a:p>
          <a:p>
            <a:r>
              <a:rPr lang="en-GB" b="1" dirty="0"/>
              <a:t>4.7k</a:t>
            </a:r>
            <a:r>
              <a:rPr lang="en-GB" dirty="0"/>
              <a:t> generator output resistance using a series resistor</a:t>
            </a:r>
          </a:p>
          <a:p>
            <a:r>
              <a:rPr lang="en-GB" dirty="0"/>
              <a:t>Tracing step </a:t>
            </a:r>
            <a:r>
              <a:rPr lang="en-GB" b="1" dirty="0"/>
              <a:t>20%</a:t>
            </a:r>
            <a:r>
              <a:rPr lang="en-GB" dirty="0"/>
              <a:t> (the less, the better precision)</a:t>
            </a:r>
          </a:p>
          <a:p>
            <a:r>
              <a:rPr lang="en-GB" dirty="0"/>
              <a:t>No averaging</a:t>
            </a:r>
          </a:p>
          <a:p>
            <a:r>
              <a:rPr lang="en-GB" b="1" dirty="0"/>
              <a:t>Unloaded secondary</a:t>
            </a:r>
            <a:r>
              <a:rPr lang="en-GB" dirty="0"/>
              <a:t> for a better reveal of resonances due to </a:t>
            </a:r>
            <a:r>
              <a:rPr lang="en-GB" dirty="0" err="1"/>
              <a:t>Zpri</a:t>
            </a:r>
            <a:r>
              <a:rPr lang="en-GB" dirty="0"/>
              <a:t> / Ls roll-off.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272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38B2-F9CE-4BFB-804E-DA804FC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A4B7-28E1-DA60-0648-F6CD738B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76" y="1762058"/>
            <a:ext cx="5320144" cy="1391157"/>
          </a:xfrm>
        </p:spPr>
        <p:txBody>
          <a:bodyPr>
            <a:noAutofit/>
          </a:bodyPr>
          <a:lstStyle/>
          <a:p>
            <a:r>
              <a:rPr lang="en-GB" sz="2000" dirty="0"/>
              <a:t>ED1 (reference point)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69kHz</a:t>
            </a:r>
            <a:br>
              <a:rPr lang="en-GB" sz="2000" dirty="0"/>
            </a:br>
            <a:r>
              <a:rPr lang="en-GB" sz="2000" dirty="0"/>
              <a:t>Dips (Ls/Cs) resonance: 100kHz ; ~240kHz</a:t>
            </a:r>
            <a:br>
              <a:rPr lang="en-GB" sz="2000" dirty="0"/>
            </a:br>
            <a:r>
              <a:rPr lang="en-GB" sz="2000" dirty="0"/>
              <a:t>Peaks (Ls/Cp) resonance: 200kHz ; 340kHz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DF06C-99AA-15CC-8BC5-2DB6A1DC2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282" y="1762058"/>
            <a:ext cx="4924106" cy="1445020"/>
          </a:xfrm>
        </p:spPr>
        <p:txBody>
          <a:bodyPr>
            <a:noAutofit/>
          </a:bodyPr>
          <a:lstStyle/>
          <a:p>
            <a:r>
              <a:rPr lang="en-GB" sz="2000" dirty="0"/>
              <a:t>ED2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155kHz</a:t>
            </a:r>
            <a:br>
              <a:rPr lang="en-GB" sz="2000" dirty="0"/>
            </a:br>
            <a:r>
              <a:rPr lang="en-GB" sz="2000" dirty="0"/>
              <a:t>Dips (Ls/Cs) resonance: 200kHz ; 320kHz</a:t>
            </a:r>
            <a:br>
              <a:rPr lang="en-GB" sz="2000" dirty="0"/>
            </a:br>
            <a:r>
              <a:rPr lang="en-GB" sz="2000" dirty="0"/>
              <a:t>Peaks (Ls/Cp) resonance: 290kHz ; 510kHz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0B141E1-220D-FE4E-7BAF-C004CA1AE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8" y="3207078"/>
            <a:ext cx="5633693" cy="3188883"/>
          </a:xfr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BF777046-FC8F-3DA2-B875-32E4131D45A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3207078"/>
            <a:ext cx="5633692" cy="318888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0CE6C4-882A-A0EE-A7B0-C7021D55386F}"/>
              </a:ext>
            </a:extLst>
          </p:cNvPr>
          <p:cNvSpPr txBox="1"/>
          <p:nvPr/>
        </p:nvSpPr>
        <p:spPr>
          <a:xfrm>
            <a:off x="3047308" y="436496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MEASUREMENT 1 </a:t>
            </a:r>
            <a:br>
              <a:rPr lang="en-GB" sz="2400" dirty="0"/>
            </a:br>
            <a:r>
              <a:rPr lang="en-GB" sz="2400" dirty="0"/>
              <a:t>Screen layers all left floating, </a:t>
            </a:r>
            <a:r>
              <a:rPr lang="en-GB" sz="2400" b="1" dirty="0"/>
              <a:t>unconnected</a:t>
            </a:r>
            <a:br>
              <a:rPr lang="en-GB" sz="2400" b="1" dirty="0"/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6591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38B2-F9CE-4BFB-804E-DA804FC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A4B7-28E1-DA60-0648-F6CD738B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76" y="1762058"/>
            <a:ext cx="5320144" cy="1391157"/>
          </a:xfrm>
        </p:spPr>
        <p:txBody>
          <a:bodyPr>
            <a:noAutofit/>
          </a:bodyPr>
          <a:lstStyle/>
          <a:p>
            <a:r>
              <a:rPr lang="en-GB" sz="2000" dirty="0"/>
              <a:t>ED1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69kHz</a:t>
            </a:r>
            <a:br>
              <a:rPr lang="en-GB" sz="2000" dirty="0"/>
            </a:br>
            <a:r>
              <a:rPr lang="en-GB" sz="2000" dirty="0"/>
              <a:t>Dips (Ls/Cs) resonance: 100kHz ; 240kHz</a:t>
            </a:r>
            <a:br>
              <a:rPr lang="en-GB" sz="2000" dirty="0"/>
            </a:br>
            <a:r>
              <a:rPr lang="en-GB" sz="2000" dirty="0"/>
              <a:t>Peaks (Ls/Cp) resonance: 200kHz, ~340kHz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DF06C-99AA-15CC-8BC5-2DB6A1DC2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282" y="1762058"/>
            <a:ext cx="4924106" cy="1445020"/>
          </a:xfrm>
        </p:spPr>
        <p:txBody>
          <a:bodyPr>
            <a:noAutofit/>
          </a:bodyPr>
          <a:lstStyle/>
          <a:p>
            <a:r>
              <a:rPr lang="en-GB" sz="2000" dirty="0"/>
              <a:t>ED2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165kHz</a:t>
            </a:r>
            <a:br>
              <a:rPr lang="en-GB" sz="2000" dirty="0">
                <a:highlight>
                  <a:srgbClr val="FFFF00"/>
                </a:highlight>
              </a:rPr>
            </a:br>
            <a:r>
              <a:rPr lang="en-GB" sz="2000" dirty="0"/>
              <a:t>Dips (Ls/Cs) resonance: 120 kHz ; 200kHz</a:t>
            </a:r>
            <a:br>
              <a:rPr lang="en-GB" sz="2000" dirty="0"/>
            </a:br>
            <a:r>
              <a:rPr lang="en-GB" sz="2000" dirty="0"/>
              <a:t>Peaks (Ls/Cp) resonance: 300kHz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CE6C4-882A-A0EE-A7B0-C7021D55386F}"/>
              </a:ext>
            </a:extLst>
          </p:cNvPr>
          <p:cNvSpPr txBox="1"/>
          <p:nvPr/>
        </p:nvSpPr>
        <p:spPr>
          <a:xfrm>
            <a:off x="3047308" y="436496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MEASUREMENT 2 </a:t>
            </a:r>
            <a:br>
              <a:rPr lang="en-GB" sz="2400" dirty="0"/>
            </a:br>
            <a:r>
              <a:rPr lang="en-GB" sz="2400" dirty="0"/>
              <a:t>Let’s turn on the screens. They are in parallel, but </a:t>
            </a:r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connected </a:t>
            </a:r>
            <a:r>
              <a:rPr lang="en-GB" sz="2400" dirty="0"/>
              <a:t>anywhere</a:t>
            </a:r>
            <a:endParaRPr lang="en-GB" sz="2400" b="1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80ACA4C-7834-A135-19C4-91942AB72F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39" y="3207077"/>
            <a:ext cx="5633693" cy="3188883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84D58F1-6704-A096-81D0-08E508C2D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2" y="3153215"/>
            <a:ext cx="5633692" cy="31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38B2-F9CE-4BFB-804E-DA804FC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A4B7-28E1-DA60-0648-F6CD738B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76" y="1762058"/>
            <a:ext cx="5320144" cy="1391157"/>
          </a:xfrm>
        </p:spPr>
        <p:txBody>
          <a:bodyPr>
            <a:noAutofit/>
          </a:bodyPr>
          <a:lstStyle/>
          <a:p>
            <a:r>
              <a:rPr lang="en-GB" sz="2000" dirty="0"/>
              <a:t>ED1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83kHz</a:t>
            </a:r>
            <a:br>
              <a:rPr lang="en-GB" sz="2000" dirty="0"/>
            </a:br>
            <a:r>
              <a:rPr lang="en-GB" sz="2000" dirty="0"/>
              <a:t>Dips (Ls/Cs) resonance: ~130kHz</a:t>
            </a:r>
            <a:br>
              <a:rPr lang="en-GB" sz="2000" dirty="0"/>
            </a:br>
            <a:r>
              <a:rPr lang="en-GB" sz="2000" dirty="0"/>
              <a:t>Peaks (Ls/Cp) resonance: ~180kHz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DF06C-99AA-15CC-8BC5-2DB6A1DC2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282" y="1762058"/>
            <a:ext cx="4924106" cy="1445020"/>
          </a:xfrm>
        </p:spPr>
        <p:txBody>
          <a:bodyPr>
            <a:noAutofit/>
          </a:bodyPr>
          <a:lstStyle/>
          <a:p>
            <a:r>
              <a:rPr lang="en-GB" sz="2000" dirty="0"/>
              <a:t>ED2</a:t>
            </a:r>
          </a:p>
          <a:p>
            <a:r>
              <a:rPr lang="en-GB" sz="2000" dirty="0"/>
              <a:t>-3dB @ </a:t>
            </a:r>
            <a:r>
              <a:rPr lang="en-GB" sz="2000" dirty="0">
                <a:highlight>
                  <a:srgbClr val="FFFF00"/>
                </a:highlight>
              </a:rPr>
              <a:t>330kHz</a:t>
            </a:r>
            <a:br>
              <a:rPr lang="en-GB" sz="2000" dirty="0"/>
            </a:br>
            <a:r>
              <a:rPr lang="en-GB" sz="2000" dirty="0"/>
              <a:t>Dips (Ls/Cs) resonance: ~120kHz ; 200kHz</a:t>
            </a:r>
            <a:br>
              <a:rPr lang="en-GB" sz="2000" dirty="0"/>
            </a:br>
            <a:r>
              <a:rPr lang="en-GB" sz="2000" dirty="0"/>
              <a:t>Peaks (Ls/Cp) resonance: 100kHz, 290kHz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CE6C4-882A-A0EE-A7B0-C7021D55386F}"/>
              </a:ext>
            </a:extLst>
          </p:cNvPr>
          <p:cNvSpPr txBox="1"/>
          <p:nvPr/>
        </p:nvSpPr>
        <p:spPr>
          <a:xfrm>
            <a:off x="3047308" y="436496"/>
            <a:ext cx="609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MEASUREMENT 3 </a:t>
            </a:r>
            <a:br>
              <a:rPr lang="en-GB" sz="2400" dirty="0"/>
            </a:br>
            <a:r>
              <a:rPr lang="en-GB" sz="2400" dirty="0"/>
              <a:t> Screens connected with one end to ground, </a:t>
            </a:r>
            <a:r>
              <a:rPr lang="en-GB" sz="2400" b="1" dirty="0">
                <a:solidFill>
                  <a:schemeClr val="accent1"/>
                </a:solidFill>
              </a:rPr>
              <a:t>negative</a:t>
            </a:r>
            <a:r>
              <a:rPr lang="en-GB" sz="2400" dirty="0"/>
              <a:t> polarity lead</a:t>
            </a:r>
            <a:endParaRPr lang="en-GB" sz="24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23A90-ED3C-C849-73F2-2B2BCB75E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8" y="3178602"/>
            <a:ext cx="5683999" cy="321735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F808678-72B5-9713-5E2E-456BC495CB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8602"/>
            <a:ext cx="5683999" cy="3217358"/>
          </a:xfrm>
        </p:spPr>
      </p:pic>
    </p:spTree>
    <p:extLst>
      <p:ext uri="{BB962C8B-B14F-4D97-AF65-F5344CB8AC3E}">
        <p14:creationId xmlns:p14="http://schemas.microsoft.com/office/powerpoint/2010/main" val="297233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824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Advanced interleaving tips and tricks</vt:lpstr>
      <vt:lpstr>Short summary about my work.</vt:lpstr>
      <vt:lpstr>Advanced interleaving is mostly about capacitance distribution.</vt:lpstr>
      <vt:lpstr> For this ETF, I designed and measured two different transformers. </vt:lpstr>
      <vt:lpstr>PowerPoint Presentation</vt:lpstr>
      <vt:lpstr>Frequency response testing conditions.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interleaving tips and tricks</dc:title>
  <dc:creator>Rens Tellers</dc:creator>
  <cp:lastModifiedBy>Rens Tellers</cp:lastModifiedBy>
  <cp:revision>62</cp:revision>
  <dcterms:created xsi:type="dcterms:W3CDTF">2022-11-11T10:36:10Z</dcterms:created>
  <dcterms:modified xsi:type="dcterms:W3CDTF">2022-11-12T12:14:37Z</dcterms:modified>
</cp:coreProperties>
</file>